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95596" autoAdjust="0"/>
  </p:normalViewPr>
  <p:slideViewPr>
    <p:cSldViewPr showGuides="1">
      <p:cViewPr varScale="1">
        <p:scale>
          <a:sx n="69" d="100"/>
          <a:sy n="69" d="100"/>
        </p:scale>
        <p:origin x="79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68-40E1-93A1-79F2D45B73CE}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CB-4062-BF65-185FB03A6A73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CB-4062-BF65-185FB03A6A73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CB-4062-BF65-185FB03A6A73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CB-4062-BF65-185FB03A6A73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CB-4062-BF65-185FB03A6A73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CB-4062-BF65-185FB03A6A73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CB-4062-BF65-185FB03A6A73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DCB-4062-BF65-185FB03A6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94.44</c:v>
                </c:pt>
                <c:pt idx="1">
                  <c:v>96.83</c:v>
                </c:pt>
                <c:pt idx="2">
                  <c:v>97.62</c:v>
                </c:pt>
                <c:pt idx="3">
                  <c:v>83.33</c:v>
                </c:pt>
                <c:pt idx="4">
                  <c:v>99.21</c:v>
                </c:pt>
                <c:pt idx="5">
                  <c:v>100</c:v>
                </c:pt>
                <c:pt idx="6">
                  <c:v>99.21</c:v>
                </c:pt>
                <c:pt idx="7">
                  <c:v>98.41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76128"/>
        <c:axId val="-1583984832"/>
      </c:lineChart>
      <c:catAx>
        <c:axId val="-158397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4832"/>
        <c:crosses val="autoZero"/>
        <c:auto val="1"/>
        <c:lblAlgn val="ctr"/>
        <c:lblOffset val="100"/>
        <c:noMultiLvlLbl val="0"/>
      </c:catAx>
      <c:valAx>
        <c:axId val="-158398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4379828991350561E-2"/>
                  <c:y val="-3.100785411790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4F-451A-989F-F6924ABD9EAA}"/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4F-451A-989F-F6924ABD9EAA}"/>
                </c:ext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4F-451A-989F-F6924ABD9EAA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4F-451A-989F-F6924ABD9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87.93</c:v>
                </c:pt>
                <c:pt idx="1">
                  <c:v>24.14</c:v>
                </c:pt>
                <c:pt idx="2">
                  <c:v>100</c:v>
                </c:pt>
                <c:pt idx="3">
                  <c:v>96.55</c:v>
                </c:pt>
                <c:pt idx="4">
                  <c:v>100</c:v>
                </c:pt>
                <c:pt idx="5">
                  <c:v>51.72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75584"/>
        <c:axId val="-1583975040"/>
      </c:lineChart>
      <c:catAx>
        <c:axId val="-15839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5040"/>
        <c:crosses val="autoZero"/>
        <c:auto val="1"/>
        <c:lblAlgn val="ctr"/>
        <c:lblOffset val="100"/>
        <c:noMultiLvlLbl val="0"/>
      </c:catAx>
      <c:valAx>
        <c:axId val="-15839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C8-4A39-A849-7E7C657DBAFD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C8-4A39-A849-7E7C657DBAFD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C8-4A39-A849-7E7C657DBAFD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C8-4A39-A849-7E7C657DBAFD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C8-4A39-A849-7E7C657DBAFD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8-4A39-A849-7E7C657DB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90</c:v>
                </c:pt>
                <c:pt idx="2">
                  <c:v>66.67</c:v>
                </c:pt>
                <c:pt idx="3">
                  <c:v>96.67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73408"/>
        <c:axId val="-1583979392"/>
      </c:lineChart>
      <c:catAx>
        <c:axId val="-15839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9392"/>
        <c:crosses val="autoZero"/>
        <c:auto val="1"/>
        <c:lblAlgn val="ctr"/>
        <c:lblOffset val="100"/>
        <c:noMultiLvlLbl val="0"/>
      </c:catAx>
      <c:valAx>
        <c:axId val="-158397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fld id="{D1BD11DF-40B6-45EA-8281-47568079E95F}" type="VALUE">
                      <a:rPr lang="en-US" sz="110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45B-4548-8636-3B168BE41D4E}"/>
                </c:ext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5B-4548-8636-3B168BE41D4E}"/>
                </c:ext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5B-4548-8636-3B168BE41D4E}"/>
                </c:ext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5B-4548-8636-3B168BE41D4E}"/>
                </c:ext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5B-4548-8636-3B168BE41D4E}"/>
                </c:ext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5B-4548-8636-3B168BE41D4E}"/>
                </c:ext>
              </c:extLst>
            </c:dLbl>
            <c:dLbl>
              <c:idx val="6"/>
              <c:layout>
                <c:manualLayout>
                  <c:x val="-3.0925158642503774E-2"/>
                  <c:y val="-0.12690013000504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5B-4548-8636-3B168BE41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Infraestructura, Desarrollo Urbano y Movilidad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0.98650000000000004</c:v>
                </c:pt>
                <c:pt idx="1">
                  <c:v>1</c:v>
                </c:pt>
                <c:pt idx="2">
                  <c:v>0.97729999999999995</c:v>
                </c:pt>
                <c:pt idx="3">
                  <c:v>0.97729999999999995</c:v>
                </c:pt>
                <c:pt idx="4">
                  <c:v>0.98480000000000001</c:v>
                </c:pt>
                <c:pt idx="5">
                  <c:v>0.99239999999999995</c:v>
                </c:pt>
                <c:pt idx="6">
                  <c:v>0.99239999999999995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90171264"/>
        <c:axId val="-1583982656"/>
      </c:lineChart>
      <c:catAx>
        <c:axId val="-16901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2656"/>
        <c:crosses val="autoZero"/>
        <c:auto val="1"/>
        <c:lblAlgn val="ctr"/>
        <c:lblOffset val="100"/>
        <c:noMultiLvlLbl val="0"/>
      </c:catAx>
      <c:valAx>
        <c:axId val="-158398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69017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C7-4589-83C2-BA5F62831FAC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C7-4589-83C2-BA5F62831FAC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C7-4589-83C2-BA5F62831FAC}"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C7-4589-83C2-BA5F62831FAC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C7-4589-83C2-BA5F62831FAC}"/>
                </c:ext>
              </c:extLst>
            </c:dLbl>
            <c:dLbl>
              <c:idx val="5"/>
              <c:layout>
                <c:manualLayout>
                  <c:x val="-7.3835062934217113E-2"/>
                  <c:y val="4.499021181554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C7-4589-83C2-BA5F62831FAC}"/>
                </c:ext>
              </c:extLst>
            </c:dLbl>
            <c:dLbl>
              <c:idx val="6"/>
              <c:layout>
                <c:manualLayout>
                  <c:x val="-2.5380802883637102E-2"/>
                  <c:y val="7.6003288906596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C7-4589-83C2-BA5F62831FAC}"/>
                </c:ext>
              </c:extLst>
            </c:dLbl>
            <c:dLbl>
              <c:idx val="7"/>
              <c:layout>
                <c:manualLayout>
                  <c:x val="-3.2302840033720116E-2"/>
                  <c:y val="7.63102471372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C7-4589-83C2-BA5F62831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98.48</c:v>
                </c:pt>
                <c:pt idx="1">
                  <c:v>100</c:v>
                </c:pt>
                <c:pt idx="2">
                  <c:v>99.24</c:v>
                </c:pt>
                <c:pt idx="3">
                  <c:v>96.21</c:v>
                </c:pt>
                <c:pt idx="4">
                  <c:v>98.24</c:v>
                </c:pt>
                <c:pt idx="5">
                  <c:v>98.48</c:v>
                </c:pt>
                <c:pt idx="6">
                  <c:v>96.97</c:v>
                </c:pt>
                <c:pt idx="7">
                  <c:v>96.97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82112"/>
        <c:axId val="-1583977216"/>
      </c:lineChart>
      <c:catAx>
        <c:axId val="-15839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7216"/>
        <c:crosses val="autoZero"/>
        <c:auto val="1"/>
        <c:lblAlgn val="ctr"/>
        <c:lblOffset val="100"/>
        <c:noMultiLvlLbl val="0"/>
      </c:catAx>
      <c:valAx>
        <c:axId val="-15839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21953982025087E-2"/>
                  <c:y val="-6.814826601187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D-4ECC-96E6-FD5D0903A14A}"/>
                </c:ext>
              </c:extLst>
            </c:dLbl>
            <c:dLbl>
              <c:idx val="1"/>
              <c:layout>
                <c:manualLayout>
                  <c:x val="-9.511244782325777E-2"/>
                  <c:y val="-0.1332063192273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4D-4ECC-96E6-FD5D0903A14A}"/>
                </c:ext>
              </c:extLst>
            </c:dLbl>
            <c:dLbl>
              <c:idx val="2"/>
              <c:layout>
                <c:manualLayout>
                  <c:x val="-9.3524781517782374E-2"/>
                  <c:y val="-5.4950464057785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4D-4ECC-96E6-FD5D0903A14A}"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4D-4ECC-96E6-FD5D0903A14A}"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4D-4ECC-96E6-FD5D0903A14A}"/>
                </c:ext>
              </c:extLst>
            </c:dLbl>
            <c:dLbl>
              <c:idx val="5"/>
              <c:layout>
                <c:manualLayout>
                  <c:x val="-8.3568817028988204E-2"/>
                  <c:y val="-0.10553794399492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4D-4ECC-96E6-FD5D0903A14A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4D-4ECC-96E6-FD5D0903A14A}"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4D-4ECC-96E6-FD5D0903A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0.9718</c:v>
                </c:pt>
                <c:pt idx="1">
                  <c:v>0.99319999999999997</c:v>
                </c:pt>
                <c:pt idx="2">
                  <c:v>0.99319999999999997</c:v>
                </c:pt>
                <c:pt idx="3">
                  <c:v>0.99319999999999997</c:v>
                </c:pt>
                <c:pt idx="4">
                  <c:v>0.98650000000000004</c:v>
                </c:pt>
                <c:pt idx="5">
                  <c:v>0.95950000000000002</c:v>
                </c:pt>
                <c:pt idx="6">
                  <c:v>0.99319999999999997</c:v>
                </c:pt>
                <c:pt idx="7">
                  <c:v>0.97299999999999998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88640"/>
        <c:axId val="-1583980480"/>
      </c:lineChart>
      <c:catAx>
        <c:axId val="-158398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0480"/>
        <c:crosses val="autoZero"/>
        <c:auto val="1"/>
        <c:lblAlgn val="ctr"/>
        <c:lblOffset val="100"/>
        <c:noMultiLvlLbl val="0"/>
      </c:catAx>
      <c:valAx>
        <c:axId val="-158398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373693418268096E-2"/>
                  <c:y val="-8.513831020163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B-40F8-9F6D-A9F0AAC01C22}"/>
                </c:ext>
              </c:extLst>
            </c:dLbl>
            <c:dLbl>
              <c:idx val="1"/>
              <c:layout>
                <c:manualLayout>
                  <c:x val="-0.11474628655718311"/>
                  <c:y val="9.194937501776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8B-40F8-9F6D-A9F0AAC01C22}"/>
                </c:ext>
              </c:extLst>
            </c:dLbl>
            <c:dLbl>
              <c:idx val="2"/>
              <c:layout>
                <c:manualLayout>
                  <c:x val="-9.1372042999238373E-2"/>
                  <c:y val="6.470511575324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B-40F8-9F6D-A9F0AAC01C22}"/>
                </c:ext>
              </c:extLst>
            </c:dLbl>
            <c:dLbl>
              <c:idx val="3"/>
              <c:layout>
                <c:manualLayout>
                  <c:x val="-0.10412163039448094"/>
                  <c:y val="-6.129958334517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8B-40F8-9F6D-A9F0AAC01C22}"/>
                </c:ext>
              </c:extLst>
            </c:dLbl>
            <c:dLbl>
              <c:idx val="4"/>
              <c:layout>
                <c:manualLayout>
                  <c:x val="-0.15154894054981546"/>
                  <c:y val="1.854288284994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B-40F8-9F6D-A9F0AAC01C22}"/>
                </c:ext>
              </c:extLst>
            </c:dLbl>
            <c:dLbl>
              <c:idx val="5"/>
              <c:layout>
                <c:manualLayout>
                  <c:x val="-0.10184921582787097"/>
                  <c:y val="-0.16352791474471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8B-40F8-9F6D-A9F0AAC01C22}"/>
                </c:ext>
              </c:extLst>
            </c:dLbl>
            <c:dLbl>
              <c:idx val="6"/>
              <c:layout>
                <c:manualLayout>
                  <c:x val="-6.5872868208753238E-2"/>
                  <c:y val="5.789405093711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8B-40F8-9F6D-A9F0AAC01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0.93100000000000005</c:v>
                </c:pt>
                <c:pt idx="1">
                  <c:v>0.91949999999999998</c:v>
                </c:pt>
                <c:pt idx="2">
                  <c:v>0.95979999999999999</c:v>
                </c:pt>
                <c:pt idx="3">
                  <c:v>0.97699999999999998</c:v>
                </c:pt>
                <c:pt idx="4">
                  <c:v>0.81030000000000002</c:v>
                </c:pt>
                <c:pt idx="5">
                  <c:v>0.51149999999999995</c:v>
                </c:pt>
                <c:pt idx="6">
                  <c:v>0.78159999999999996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8B-40F8-9F6D-A9F0AAC01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74496"/>
        <c:axId val="-1583981568"/>
      </c:lineChart>
      <c:catAx>
        <c:axId val="-158397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1568"/>
        <c:crosses val="autoZero"/>
        <c:auto val="1"/>
        <c:lblAlgn val="ctr"/>
        <c:lblOffset val="100"/>
        <c:noMultiLvlLbl val="0"/>
      </c:catAx>
      <c:valAx>
        <c:axId val="-15839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0-4436-B4AD-E0A1ED887B2A}"/>
                </c:ext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E0-4436-B4AD-E0A1ED887B2A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0-4436-B4AD-E0A1ED887B2A}"/>
                </c:ext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0-4436-B4AD-E0A1ED887B2A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E0-4436-B4AD-E0A1ED88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0.99299999999999999</c:v>
                </c:pt>
                <c:pt idx="1">
                  <c:v>0.98529999999999995</c:v>
                </c:pt>
                <c:pt idx="2">
                  <c:v>0.97470000000000001</c:v>
                </c:pt>
                <c:pt idx="3">
                  <c:v>0.9919</c:v>
                </c:pt>
                <c:pt idx="4" formatCode="0%">
                  <c:v>1</c:v>
                </c:pt>
                <c:pt idx="5">
                  <c:v>0.98099999999999998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73952"/>
        <c:axId val="-1583988096"/>
      </c:lineChart>
      <c:catAx>
        <c:axId val="-158397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8096"/>
        <c:crosses val="autoZero"/>
        <c:auto val="1"/>
        <c:lblAlgn val="ctr"/>
        <c:lblOffset val="100"/>
        <c:noMultiLvlLbl val="0"/>
      </c:catAx>
      <c:valAx>
        <c:axId val="-158398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1A-48B9-B963-3D4C5557986A}"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A-48B9-B963-3D4C5557986A}"/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1A-48B9-B963-3D4C5557986A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1A-48B9-B963-3D4C5557986A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0.81340000000000001</c:v>
                </c:pt>
                <c:pt idx="1">
                  <c:v>0.98509999999999998</c:v>
                </c:pt>
                <c:pt idx="2">
                  <c:v>0.94030000000000002</c:v>
                </c:pt>
                <c:pt idx="3">
                  <c:v>0.94779999999999998</c:v>
                </c:pt>
                <c:pt idx="4">
                  <c:v>0.9627</c:v>
                </c:pt>
                <c:pt idx="5">
                  <c:v>0.94030000000000002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81024"/>
        <c:axId val="-1583985376"/>
      </c:lineChart>
      <c:catAx>
        <c:axId val="-15839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5376"/>
        <c:crosses val="autoZero"/>
        <c:auto val="1"/>
        <c:lblAlgn val="ctr"/>
        <c:lblOffset val="100"/>
        <c:noMultiLvlLbl val="0"/>
      </c:catAx>
      <c:valAx>
        <c:axId val="-158398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8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5.260136787920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60-4247-BCBC-33CCE7B87B76}"/>
                </c:ext>
              </c:extLst>
            </c:dLbl>
            <c:dLbl>
              <c:idx val="1"/>
              <c:layout>
                <c:manualLayout>
                  <c:x val="-1.3064392022285629E-2"/>
                  <c:y val="-6.497816032136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60-4247-BCBC-33CCE7B87B76}"/>
                </c:ext>
              </c:extLst>
            </c:dLbl>
            <c:dLbl>
              <c:idx val="2"/>
              <c:layout>
                <c:manualLayout>
                  <c:x val="-3.2660980055713974E-2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60-4247-BCBC-33CCE7B87B76}"/>
                </c:ext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60-4247-BCBC-33CCE7B87B76}"/>
                </c:ext>
              </c:extLst>
            </c:dLbl>
            <c:dLbl>
              <c:idx val="4"/>
              <c:layout>
                <c:manualLayout>
                  <c:x val="-8.0563750804094475E-2"/>
                  <c:y val="4.95071697686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60-4247-BCBC-33CCE7B87B76}"/>
                </c:ext>
              </c:extLst>
            </c:dLbl>
            <c:dLbl>
              <c:idx val="5"/>
              <c:layout>
                <c:manualLayout>
                  <c:x val="-4.3547973407619426E-3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60-4247-BCBC-33CCE7B87B76}"/>
                </c:ext>
              </c:extLst>
            </c:dLbl>
            <c:dLbl>
              <c:idx val="6"/>
              <c:layout>
                <c:manualLayout>
                  <c:x val="-0.13717611623399878"/>
                  <c:y val="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60-4247-BCBC-33CCE7B87B76}"/>
                </c:ext>
              </c:extLst>
            </c:dLbl>
            <c:dLbl>
              <c:idx val="7"/>
              <c:layout>
                <c:manualLayout>
                  <c:x val="-0.1241117242117131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60-4247-BCBC-33CCE7B87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97.79</c:v>
                </c:pt>
                <c:pt idx="1">
                  <c:v>96.32</c:v>
                </c:pt>
                <c:pt idx="2">
                  <c:v>94.85</c:v>
                </c:pt>
                <c:pt idx="3">
                  <c:v>99.26</c:v>
                </c:pt>
                <c:pt idx="4">
                  <c:v>97.79</c:v>
                </c:pt>
                <c:pt idx="5">
                  <c:v>97.79</c:v>
                </c:pt>
                <c:pt idx="6">
                  <c:v>97.06</c:v>
                </c:pt>
                <c:pt idx="7">
                  <c:v>80.150000000000006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3978304"/>
        <c:axId val="-1583979936"/>
      </c:lineChart>
      <c:catAx>
        <c:axId val="-15839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9936"/>
        <c:crosses val="autoZero"/>
        <c:auto val="1"/>
        <c:lblAlgn val="ctr"/>
        <c:lblOffset val="100"/>
        <c:noMultiLvlLbl val="0"/>
      </c:catAx>
      <c:valAx>
        <c:axId val="-15839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839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03/03/2020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59496" y="2852936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4° Trimestre 2019.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Subdirección de Evaluación del ICAI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M.C. Gabriela Guillermo Arriaga</a:t>
            </a:r>
            <a:endParaRPr lang="en-US" alt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134314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95.96%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33857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97517"/>
              </p:ext>
            </p:extLst>
          </p:nvPr>
        </p:nvGraphicFramePr>
        <p:xfrm>
          <a:off x="6447210" y="1038899"/>
          <a:ext cx="5278937" cy="40761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219663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90.94%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85111725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90.94%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8389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11460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90.80%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95538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904317056"/>
              </p:ext>
            </p:extLst>
          </p:nvPr>
        </p:nvGraphicFramePr>
        <p:xfrm>
          <a:off x="6600056" y="1412776"/>
          <a:ext cx="5184576" cy="421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90.80%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95722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85709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90.80%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68779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02833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98.94%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00288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417019860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93.16%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58951"/>
              </p:ext>
            </p:extLst>
          </p:nvPr>
        </p:nvGraphicFramePr>
        <p:xfrm>
          <a:off x="695400" y="1340768"/>
          <a:ext cx="4392488" cy="4500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8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78250990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90.83%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56332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380260699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90.83%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13071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3312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84998"/>
              </p:ext>
            </p:extLst>
          </p:nvPr>
        </p:nvGraphicFramePr>
        <p:xfrm>
          <a:off x="839416" y="1268760"/>
          <a:ext cx="4206241" cy="43046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96.26%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70687938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13642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96.26%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76.72%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904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56957511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82.67%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26169"/>
              </p:ext>
            </p:extLst>
          </p:nvPr>
        </p:nvGraphicFramePr>
        <p:xfrm>
          <a:off x="623392" y="1556792"/>
          <a:ext cx="4206241" cy="31868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60191849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40029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52934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76.72%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99111457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04092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27532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385820018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98.57%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41246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00260550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98.57%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56678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63941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95.96%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81738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62958893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95.96%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54602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20168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12725</TotalTime>
  <Words>1448</Words>
  <Application>Microsoft Office PowerPoint</Application>
  <PresentationFormat>Panorámica</PresentationFormat>
  <Paragraphs>520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4° Trimestre 2019.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754</cp:revision>
  <cp:lastPrinted>2016-11-03T16:29:35Z</cp:lastPrinted>
  <dcterms:created xsi:type="dcterms:W3CDTF">2015-03-28T20:05:05Z</dcterms:created>
  <dcterms:modified xsi:type="dcterms:W3CDTF">2020-03-03T18:04:38Z</dcterms:modified>
</cp:coreProperties>
</file>